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Narrow" charset="1" panose="020B0506020202020B04"/>
      <p:regular r:id="rId10"/>
    </p:embeddedFont>
    <p:embeddedFont>
      <p:font typeface="Archivo Narrow Bold" charset="1" panose="020B0806020202020B04"/>
      <p:regular r:id="rId11"/>
    </p:embeddedFont>
    <p:embeddedFont>
      <p:font typeface="Archivo Narrow Italics" charset="1" panose="020B0506020202090B04"/>
      <p:regular r:id="rId12"/>
    </p:embeddedFont>
    <p:embeddedFont>
      <p:font typeface="Archivo Narrow Bold Italics" charset="1" panose="020B0806020202090B04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Bold" charset="1" panose="00000600000000000000"/>
      <p:regular r:id="rId15"/>
    </p:embeddedFont>
    <p:embeddedFont>
      <p:font typeface="Open Sauce Light Italics" charset="1" panose="00000400000000000000"/>
      <p:regular r:id="rId16"/>
    </p:embeddedFont>
    <p:embeddedFont>
      <p:font typeface="Open Sauce Light Bold Italics" charset="1" panose="000006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1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20.png" Type="http://schemas.openxmlformats.org/officeDocument/2006/relationships/image"/><Relationship Id="rId6" Target="../media/image19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61090" y="4486815"/>
            <a:ext cx="11058190" cy="154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33"/>
              </a:lnSpc>
            </a:pPr>
            <a:r>
              <a:rPr lang="en-US" sz="11175">
                <a:solidFill>
                  <a:srgbClr val="FF7C64"/>
                </a:solidFill>
                <a:latin typeface="Archivo Narrow Bold"/>
              </a:rPr>
              <a:t>LOGICA FUZZY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61090" y="3893274"/>
            <a:ext cx="9269551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Open Sauce Light Bold"/>
              </a:rPr>
              <a:t>MODELLISTICA E CONTROLLO DI RETI E SISTEMI A EVENTI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61090" y="6863323"/>
            <a:ext cx="11058190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4"/>
              </a:lnSpc>
            </a:pPr>
            <a:r>
              <a:rPr lang="en-US" sz="2274">
                <a:solidFill>
                  <a:srgbClr val="FFFFFF"/>
                </a:solidFill>
                <a:latin typeface="Open Sauce Light"/>
              </a:rPr>
              <a:t>Davide Pietrangeli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31752" y="7479061"/>
            <a:ext cx="6558303" cy="6522531"/>
          </a:xfrm>
          <a:custGeom>
            <a:avLst/>
            <a:gdLst/>
            <a:ahLst/>
            <a:cxnLst/>
            <a:rect r="r" b="b" t="t" l="l"/>
            <a:pathLst>
              <a:path h="6522531" w="6558303">
                <a:moveTo>
                  <a:pt x="0" y="0"/>
                </a:moveTo>
                <a:lnTo>
                  <a:pt x="6558303" y="0"/>
                </a:lnTo>
                <a:lnTo>
                  <a:pt x="6558303" y="6522530"/>
                </a:lnTo>
                <a:lnTo>
                  <a:pt x="0" y="6522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69793" y="-614405"/>
            <a:ext cx="6558303" cy="6522531"/>
          </a:xfrm>
          <a:custGeom>
            <a:avLst/>
            <a:gdLst/>
            <a:ahLst/>
            <a:cxnLst/>
            <a:rect r="r" b="b" t="t" l="l"/>
            <a:pathLst>
              <a:path h="6522531" w="6558303">
                <a:moveTo>
                  <a:pt x="0" y="0"/>
                </a:moveTo>
                <a:lnTo>
                  <a:pt x="6558303" y="0"/>
                </a:lnTo>
                <a:lnTo>
                  <a:pt x="6558303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52215" y="-4852545"/>
            <a:ext cx="6558303" cy="6522531"/>
          </a:xfrm>
          <a:custGeom>
            <a:avLst/>
            <a:gdLst/>
            <a:ahLst/>
            <a:cxnLst/>
            <a:rect r="r" b="b" t="t" l="l"/>
            <a:pathLst>
              <a:path h="6522531" w="6558303">
                <a:moveTo>
                  <a:pt x="0" y="0"/>
                </a:moveTo>
                <a:lnTo>
                  <a:pt x="6558304" y="0"/>
                </a:lnTo>
                <a:lnTo>
                  <a:pt x="6558304" y="6522531"/>
                </a:lnTo>
                <a:lnTo>
                  <a:pt x="0" y="652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48762" y="2430992"/>
            <a:ext cx="4762" cy="824743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287" y="3120571"/>
            <a:ext cx="9144000" cy="7166429"/>
          </a:xfrm>
          <a:custGeom>
            <a:avLst/>
            <a:gdLst/>
            <a:ahLst/>
            <a:cxnLst/>
            <a:rect r="r" b="b" t="t" l="l"/>
            <a:pathLst>
              <a:path h="7166429" w="9144000">
                <a:moveTo>
                  <a:pt x="0" y="0"/>
                </a:moveTo>
                <a:lnTo>
                  <a:pt x="9144000" y="0"/>
                </a:lnTo>
                <a:lnTo>
                  <a:pt x="9144000" y="7166429"/>
                </a:lnTo>
                <a:lnTo>
                  <a:pt x="0" y="716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58287" y="3120571"/>
            <a:ext cx="9129713" cy="8347492"/>
          </a:xfrm>
          <a:custGeom>
            <a:avLst/>
            <a:gdLst/>
            <a:ahLst/>
            <a:cxnLst/>
            <a:rect r="r" b="b" t="t" l="l"/>
            <a:pathLst>
              <a:path h="8347492" w="9129713">
                <a:moveTo>
                  <a:pt x="0" y="0"/>
                </a:moveTo>
                <a:lnTo>
                  <a:pt x="9129713" y="0"/>
                </a:lnTo>
                <a:lnTo>
                  <a:pt x="9129713" y="8347492"/>
                </a:lnTo>
                <a:lnTo>
                  <a:pt x="0" y="8347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4" t="0" r="-714" b="-1292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2377" y="2081048"/>
            <a:ext cx="7111023" cy="1951493"/>
            <a:chOff x="0" y="0"/>
            <a:chExt cx="9481364" cy="260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49958B"/>
                  </a:solidFill>
                  <a:latin typeface="Archivo Narrow Bold"/>
                </a:rPr>
                <a:t>CLASSIFICA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60407"/>
              <a:ext cx="9481364" cy="51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48887" y="2081048"/>
            <a:ext cx="7111023" cy="2152577"/>
            <a:chOff x="0" y="0"/>
            <a:chExt cx="9481364" cy="28701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7C64"/>
                  </a:solidFill>
                  <a:latin typeface="Archivo Narrow Bold"/>
                </a:rPr>
                <a:t>QUALIFICHE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41357"/>
              <a:ext cx="94813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4705" y="631898"/>
            <a:ext cx="17517640" cy="1799093"/>
            <a:chOff x="0" y="0"/>
            <a:chExt cx="23356854" cy="23987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23356854" cy="103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>
                  <a:solidFill>
                    <a:srgbClr val="FFFFFF"/>
                  </a:solidFill>
                  <a:latin typeface="Archivo Narrow"/>
                </a:rPr>
                <a:t>Vogliamo pronosticare </a:t>
              </a:r>
              <a:r>
                <a:rPr lang="en-US" sz="5000">
                  <a:solidFill>
                    <a:srgbClr val="FFFFFF"/>
                  </a:solidFill>
                  <a:latin typeface="Archivo Narrow Bold Italics"/>
                </a:rPr>
                <a:t>top3 </a:t>
              </a:r>
              <a:r>
                <a:rPr lang="en-US" sz="5000">
                  <a:solidFill>
                    <a:srgbClr val="FFFFFF"/>
                  </a:solidFill>
                  <a:latin typeface="Archivo Narrow"/>
                </a:rPr>
                <a:t>e </a:t>
              </a:r>
              <a:r>
                <a:rPr lang="en-US" sz="5000">
                  <a:solidFill>
                    <a:srgbClr val="FFFFFF"/>
                  </a:solidFill>
                  <a:latin typeface="Archivo Narrow Bold Italics"/>
                </a:rPr>
                <a:t>top5 </a:t>
              </a:r>
              <a:r>
                <a:rPr lang="en-US" sz="5000">
                  <a:solidFill>
                    <a:srgbClr val="FFFFFF"/>
                  </a:solidFill>
                  <a:latin typeface="Archivo Narrow"/>
                </a:rPr>
                <a:t>del GranPrix di Olanda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57207"/>
              <a:ext cx="23356854" cy="51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387861" y="859624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46665">
            <a:off x="13698353" y="-2914049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46665">
            <a:off x="7313057" y="-5014027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1478" y="5880750"/>
            <a:ext cx="16776668" cy="0"/>
          </a:xfrm>
          <a:prstGeom prst="line">
            <a:avLst/>
          </a:prstGeom>
          <a:ln cap="rnd" w="19050">
            <a:solidFill>
              <a:srgbClr val="FFFFFF">
                <a:alpha val="3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17044" y="5797406"/>
            <a:ext cx="166688" cy="1666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65670" y="5797406"/>
            <a:ext cx="166688" cy="1666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14296" y="5797406"/>
            <a:ext cx="166688" cy="16668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298908" y="2749241"/>
            <a:ext cx="3698731" cy="3121984"/>
          </a:xfrm>
          <a:custGeom>
            <a:avLst/>
            <a:gdLst/>
            <a:ahLst/>
            <a:cxnLst/>
            <a:rect r="r" b="b" t="t" l="l"/>
            <a:pathLst>
              <a:path h="3121984" w="3698731">
                <a:moveTo>
                  <a:pt x="0" y="0"/>
                </a:moveTo>
                <a:lnTo>
                  <a:pt x="3698732" y="0"/>
                </a:lnTo>
                <a:lnTo>
                  <a:pt x="3698732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1" t="0" r="-46624" b="-22412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583" y="2749241"/>
            <a:ext cx="3583087" cy="3121984"/>
          </a:xfrm>
          <a:custGeom>
            <a:avLst/>
            <a:gdLst/>
            <a:ahLst/>
            <a:cxnLst/>
            <a:rect r="r" b="b" t="t" l="l"/>
            <a:pathLst>
              <a:path h="3121984" w="3583087">
                <a:moveTo>
                  <a:pt x="0" y="0"/>
                </a:moveTo>
                <a:lnTo>
                  <a:pt x="3583087" y="0"/>
                </a:lnTo>
                <a:lnTo>
                  <a:pt x="3583087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982" t="0" r="-47092" b="-21714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7044" y="1301441"/>
            <a:ext cx="848829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9"/>
              </a:lnSpc>
            </a:pPr>
            <a:r>
              <a:rPr lang="en-US" sz="7299">
                <a:solidFill>
                  <a:srgbClr val="FF7C64"/>
                </a:solidFill>
                <a:latin typeface="Archivo Narrow Bold"/>
              </a:rPr>
              <a:t>PREVISIONI top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7044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65670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4296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17044" y="6311322"/>
            <a:ext cx="2767601" cy="3324288"/>
            <a:chOff x="0" y="0"/>
            <a:chExt cx="3690134" cy="44323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3690134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1.60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62626"/>
              <a:ext cx="3690134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1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565670" y="6311322"/>
            <a:ext cx="2762961" cy="3604323"/>
            <a:chOff x="0" y="0"/>
            <a:chExt cx="3683948" cy="480576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3683948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1.70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62626"/>
              <a:ext cx="3683948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3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2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262922" y="6946385"/>
            <a:ext cx="245940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611548" y="6955910"/>
            <a:ext cx="245940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7834039" y="2859549"/>
            <a:ext cx="3595570" cy="2998564"/>
          </a:xfrm>
          <a:custGeom>
            <a:avLst/>
            <a:gdLst/>
            <a:ahLst/>
            <a:cxnLst/>
            <a:rect r="r" b="b" t="t" l="l"/>
            <a:pathLst>
              <a:path h="2998564" w="3595570">
                <a:moveTo>
                  <a:pt x="0" y="0"/>
                </a:moveTo>
                <a:lnTo>
                  <a:pt x="3595570" y="0"/>
                </a:lnTo>
                <a:lnTo>
                  <a:pt x="3595570" y="2998564"/>
                </a:lnTo>
                <a:lnTo>
                  <a:pt x="0" y="299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661" t="0" r="-32851" b="-19433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8080983" y="6311322"/>
            <a:ext cx="3165208" cy="3604323"/>
            <a:chOff x="0" y="0"/>
            <a:chExt cx="4220277" cy="480576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38100"/>
              <a:ext cx="4220277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3.24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862626"/>
              <a:ext cx="4220277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2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1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3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1.5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46665">
            <a:off x="13698353" y="-2914049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46665">
            <a:off x="7313057" y="-5014027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1478" y="5880750"/>
            <a:ext cx="16776668" cy="0"/>
          </a:xfrm>
          <a:prstGeom prst="line">
            <a:avLst/>
          </a:prstGeom>
          <a:ln cap="rnd" w="19050">
            <a:solidFill>
              <a:srgbClr val="FFFFFF">
                <a:alpha val="3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17044" y="5797406"/>
            <a:ext cx="166688" cy="1666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65670" y="5797406"/>
            <a:ext cx="166688" cy="1666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14296" y="5797406"/>
            <a:ext cx="166688" cy="16668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298908" y="2749241"/>
            <a:ext cx="3698731" cy="3121984"/>
          </a:xfrm>
          <a:custGeom>
            <a:avLst/>
            <a:gdLst/>
            <a:ahLst/>
            <a:cxnLst/>
            <a:rect r="r" b="b" t="t" l="l"/>
            <a:pathLst>
              <a:path h="3121984" w="3698731">
                <a:moveTo>
                  <a:pt x="0" y="0"/>
                </a:moveTo>
                <a:lnTo>
                  <a:pt x="3698732" y="0"/>
                </a:lnTo>
                <a:lnTo>
                  <a:pt x="3698732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1" t="0" r="-46624" b="-22412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583" y="2749241"/>
            <a:ext cx="3583087" cy="3121984"/>
          </a:xfrm>
          <a:custGeom>
            <a:avLst/>
            <a:gdLst/>
            <a:ahLst/>
            <a:cxnLst/>
            <a:rect r="r" b="b" t="t" l="l"/>
            <a:pathLst>
              <a:path h="3121984" w="3583087">
                <a:moveTo>
                  <a:pt x="0" y="0"/>
                </a:moveTo>
                <a:lnTo>
                  <a:pt x="3583087" y="0"/>
                </a:lnTo>
                <a:lnTo>
                  <a:pt x="3583087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982" t="0" r="-47092" b="-21714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72803" y="2730191"/>
            <a:ext cx="3318882" cy="3141034"/>
          </a:xfrm>
          <a:custGeom>
            <a:avLst/>
            <a:gdLst/>
            <a:ahLst/>
            <a:cxnLst/>
            <a:rect r="r" b="b" t="t" l="l"/>
            <a:pathLst>
              <a:path h="3141034" w="3318882">
                <a:moveTo>
                  <a:pt x="0" y="0"/>
                </a:moveTo>
                <a:lnTo>
                  <a:pt x="3318882" y="0"/>
                </a:lnTo>
                <a:lnTo>
                  <a:pt x="3318882" y="3141034"/>
                </a:lnTo>
                <a:lnTo>
                  <a:pt x="0" y="3141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812" t="0" r="-48752" b="-2022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22653" y="6433223"/>
            <a:ext cx="1502948" cy="1121575"/>
          </a:xfrm>
          <a:custGeom>
            <a:avLst/>
            <a:gdLst/>
            <a:ahLst/>
            <a:cxnLst/>
            <a:rect r="r" b="b" t="t" l="l"/>
            <a:pathLst>
              <a:path h="1121575" w="1502948">
                <a:moveTo>
                  <a:pt x="0" y="0"/>
                </a:moveTo>
                <a:lnTo>
                  <a:pt x="1502948" y="0"/>
                </a:lnTo>
                <a:lnTo>
                  <a:pt x="1502948" y="1121575"/>
                </a:lnTo>
                <a:lnTo>
                  <a:pt x="0" y="1121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80732" y="6433223"/>
            <a:ext cx="1502948" cy="1121575"/>
          </a:xfrm>
          <a:custGeom>
            <a:avLst/>
            <a:gdLst/>
            <a:ahLst/>
            <a:cxnLst/>
            <a:rect r="r" b="b" t="t" l="l"/>
            <a:pathLst>
              <a:path h="1121575" w="1502948">
                <a:moveTo>
                  <a:pt x="0" y="0"/>
                </a:moveTo>
                <a:lnTo>
                  <a:pt x="1502948" y="0"/>
                </a:lnTo>
                <a:lnTo>
                  <a:pt x="1502948" y="1121575"/>
                </a:lnTo>
                <a:lnTo>
                  <a:pt x="0" y="11215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02765" y="6326631"/>
            <a:ext cx="1205138" cy="1228166"/>
          </a:xfrm>
          <a:custGeom>
            <a:avLst/>
            <a:gdLst/>
            <a:ahLst/>
            <a:cxnLst/>
            <a:rect r="r" b="b" t="t" l="l"/>
            <a:pathLst>
              <a:path h="1228166" w="1205138">
                <a:moveTo>
                  <a:pt x="0" y="0"/>
                </a:moveTo>
                <a:lnTo>
                  <a:pt x="1205138" y="0"/>
                </a:lnTo>
                <a:lnTo>
                  <a:pt x="1205138" y="1228167"/>
                </a:lnTo>
                <a:lnTo>
                  <a:pt x="0" y="12281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7044" y="1301441"/>
            <a:ext cx="848829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9"/>
              </a:lnSpc>
            </a:pPr>
            <a:r>
              <a:rPr lang="en-US" sz="7299">
                <a:solidFill>
                  <a:srgbClr val="49958B"/>
                </a:solidFill>
                <a:latin typeface="Archivo Narrow Bold"/>
              </a:rPr>
              <a:t>RISULTATI top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7044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65670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4296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62922" y="6946385"/>
            <a:ext cx="245940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0818313" y="6326631"/>
            <a:ext cx="3348626" cy="3606440"/>
            <a:chOff x="0" y="0"/>
            <a:chExt cx="4464834" cy="480858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4464834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11.5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62626"/>
              <a:ext cx="4464834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9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4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818313" y="3470942"/>
            <a:ext cx="3989459" cy="1659531"/>
            <a:chOff x="0" y="0"/>
            <a:chExt cx="5319279" cy="221270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5319279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53101"/>
              <a:ext cx="5319279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F7C64"/>
                  </a:solidFill>
                  <a:latin typeface="Open Sauce Light Bold"/>
                </a:rPr>
                <a:t>OVERPERFORMED</a:t>
              </a:r>
            </a:p>
            <a:p>
              <a:pPr>
                <a:lnSpc>
                  <a:spcPts val="41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46665">
            <a:off x="13698353" y="-2914049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46665">
            <a:off x="7313057" y="-5014027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1478" y="5880750"/>
            <a:ext cx="16776668" cy="0"/>
          </a:xfrm>
          <a:prstGeom prst="line">
            <a:avLst/>
          </a:prstGeom>
          <a:ln cap="rnd" w="19050">
            <a:solidFill>
              <a:srgbClr val="FFFFFF">
                <a:alpha val="3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17044" y="5797406"/>
            <a:ext cx="166688" cy="1666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65670" y="5797406"/>
            <a:ext cx="166688" cy="1666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14296" y="5797406"/>
            <a:ext cx="166688" cy="16668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62922" y="5797406"/>
            <a:ext cx="166688" cy="16668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611548" y="5797406"/>
            <a:ext cx="166688" cy="16668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298908" y="2749241"/>
            <a:ext cx="3698731" cy="3121984"/>
          </a:xfrm>
          <a:custGeom>
            <a:avLst/>
            <a:gdLst/>
            <a:ahLst/>
            <a:cxnLst/>
            <a:rect r="r" b="b" t="t" l="l"/>
            <a:pathLst>
              <a:path h="3121984" w="3698731">
                <a:moveTo>
                  <a:pt x="0" y="0"/>
                </a:moveTo>
                <a:lnTo>
                  <a:pt x="3698732" y="0"/>
                </a:lnTo>
                <a:lnTo>
                  <a:pt x="3698732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1" t="0" r="-46624" b="-22412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34039" y="2859549"/>
            <a:ext cx="3595570" cy="2998564"/>
          </a:xfrm>
          <a:custGeom>
            <a:avLst/>
            <a:gdLst/>
            <a:ahLst/>
            <a:cxnLst/>
            <a:rect r="r" b="b" t="t" l="l"/>
            <a:pathLst>
              <a:path h="2998564" w="3595570">
                <a:moveTo>
                  <a:pt x="0" y="0"/>
                </a:moveTo>
                <a:lnTo>
                  <a:pt x="3595570" y="0"/>
                </a:lnTo>
                <a:lnTo>
                  <a:pt x="3595570" y="2998564"/>
                </a:lnTo>
                <a:lnTo>
                  <a:pt x="0" y="2998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61" t="0" r="-32851" b="-19433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2583" y="2749241"/>
            <a:ext cx="3583087" cy="3121984"/>
          </a:xfrm>
          <a:custGeom>
            <a:avLst/>
            <a:gdLst/>
            <a:ahLst/>
            <a:cxnLst/>
            <a:rect r="r" b="b" t="t" l="l"/>
            <a:pathLst>
              <a:path h="3121984" w="3583087">
                <a:moveTo>
                  <a:pt x="0" y="0"/>
                </a:moveTo>
                <a:lnTo>
                  <a:pt x="3583087" y="0"/>
                </a:lnTo>
                <a:lnTo>
                  <a:pt x="3583087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982" t="0" r="-47092" b="-21714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94891" y="2797331"/>
            <a:ext cx="3504344" cy="3092944"/>
          </a:xfrm>
          <a:custGeom>
            <a:avLst/>
            <a:gdLst/>
            <a:ahLst/>
            <a:cxnLst/>
            <a:rect r="r" b="b" t="t" l="l"/>
            <a:pathLst>
              <a:path h="3092944" w="3504344">
                <a:moveTo>
                  <a:pt x="0" y="0"/>
                </a:moveTo>
                <a:lnTo>
                  <a:pt x="3504345" y="0"/>
                </a:lnTo>
                <a:lnTo>
                  <a:pt x="3504345" y="3092944"/>
                </a:lnTo>
                <a:lnTo>
                  <a:pt x="0" y="30929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812" t="0" r="-48752" b="-224124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17044" y="1301441"/>
            <a:ext cx="848829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9"/>
              </a:lnSpc>
            </a:pPr>
            <a:r>
              <a:rPr lang="en-US" sz="7299">
                <a:solidFill>
                  <a:srgbClr val="FF7C64"/>
                </a:solidFill>
                <a:latin typeface="Archivo Narrow Bold"/>
              </a:rPr>
              <a:t>PREVISIONI top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7044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65670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14296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2922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11548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5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694891" y="6170246"/>
            <a:ext cx="2897873" cy="3863404"/>
            <a:chOff x="0" y="0"/>
            <a:chExt cx="3863831" cy="515120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3863831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3.49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62626"/>
              <a:ext cx="3863831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Classifica piloti: 5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Stato di Forma: 3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Vittorie stagionali: 2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Podi stagionali: 4</a:t>
              </a:r>
            </a:p>
            <a:p>
              <a:pPr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Open Sauce Light"/>
                </a:rPr>
                <a:t>Class. marche: 3</a:t>
              </a:r>
            </a:p>
            <a:p>
              <a:pPr>
                <a:lnSpc>
                  <a:spcPts val="29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7044" y="6311322"/>
            <a:ext cx="2767601" cy="3324288"/>
            <a:chOff x="0" y="0"/>
            <a:chExt cx="3690134" cy="443238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3690134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1.60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862626"/>
              <a:ext cx="3690134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1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565670" y="6311322"/>
            <a:ext cx="2762961" cy="3604323"/>
            <a:chOff x="0" y="0"/>
            <a:chExt cx="3683948" cy="480576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3683948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1.70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862626"/>
              <a:ext cx="3683948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3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2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346265" y="2775828"/>
            <a:ext cx="3493251" cy="3104921"/>
          </a:xfrm>
          <a:custGeom>
            <a:avLst/>
            <a:gdLst/>
            <a:ahLst/>
            <a:cxnLst/>
            <a:rect r="r" b="b" t="t" l="l"/>
            <a:pathLst>
              <a:path h="3104921" w="3493251">
                <a:moveTo>
                  <a:pt x="0" y="0"/>
                </a:moveTo>
                <a:lnTo>
                  <a:pt x="3493251" y="0"/>
                </a:lnTo>
                <a:lnTo>
                  <a:pt x="3493251" y="3104922"/>
                </a:lnTo>
                <a:lnTo>
                  <a:pt x="0" y="3104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46" t="0" r="-37843" b="-198249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418578" y="6170246"/>
            <a:ext cx="3348626" cy="3606440"/>
            <a:chOff x="0" y="0"/>
            <a:chExt cx="4464834" cy="480858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-38100"/>
              <a:ext cx="4464834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3.36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862626"/>
              <a:ext cx="4464834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5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3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2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3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080983" y="6311322"/>
            <a:ext cx="3165208" cy="3604323"/>
            <a:chOff x="0" y="0"/>
            <a:chExt cx="4220277" cy="4805765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38100"/>
              <a:ext cx="4220277" cy="559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Open Sauce"/>
                </a:rPr>
                <a:t>3.24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862626"/>
              <a:ext cx="4220277" cy="3938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49958B"/>
                  </a:solidFill>
                  <a:latin typeface="Open Sauce Light Bold"/>
                </a:rPr>
                <a:t>INPUT: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Classifica piloti: 2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Stato di Forma: 1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Vittorie stagionali: 3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Salute pilota: 0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Podi stagionali: 4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 Light"/>
                </a:rPr>
                <a:t>Class. marche: 1.5</a:t>
              </a:r>
            </a:p>
            <a:p>
              <a:pPr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46665">
            <a:off x="13698353" y="-2914049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46665">
            <a:off x="7313057" y="-5014027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61478" y="5880750"/>
            <a:ext cx="16776668" cy="0"/>
          </a:xfrm>
          <a:prstGeom prst="line">
            <a:avLst/>
          </a:prstGeom>
          <a:ln cap="rnd" w="19050">
            <a:solidFill>
              <a:srgbClr val="FFFFFF">
                <a:alpha val="3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17044" y="5797406"/>
            <a:ext cx="166688" cy="1666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65670" y="5797406"/>
            <a:ext cx="166688" cy="1666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14296" y="5797406"/>
            <a:ext cx="166688" cy="16668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262922" y="5797406"/>
            <a:ext cx="166688" cy="16668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611548" y="5797406"/>
            <a:ext cx="166688" cy="16668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7C64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4382841" y="2749241"/>
            <a:ext cx="3698731" cy="3121984"/>
          </a:xfrm>
          <a:custGeom>
            <a:avLst/>
            <a:gdLst/>
            <a:ahLst/>
            <a:cxnLst/>
            <a:rect r="r" b="b" t="t" l="l"/>
            <a:pathLst>
              <a:path h="3121984" w="3698731">
                <a:moveTo>
                  <a:pt x="0" y="0"/>
                </a:moveTo>
                <a:lnTo>
                  <a:pt x="3698731" y="0"/>
                </a:lnTo>
                <a:lnTo>
                  <a:pt x="3698731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1" t="0" r="-46624" b="-22412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15043" y="2730191"/>
            <a:ext cx="3723102" cy="3104921"/>
          </a:xfrm>
          <a:custGeom>
            <a:avLst/>
            <a:gdLst/>
            <a:ahLst/>
            <a:cxnLst/>
            <a:rect r="r" b="b" t="t" l="l"/>
            <a:pathLst>
              <a:path h="3104921" w="3723102">
                <a:moveTo>
                  <a:pt x="0" y="0"/>
                </a:moveTo>
                <a:lnTo>
                  <a:pt x="3723103" y="0"/>
                </a:lnTo>
                <a:lnTo>
                  <a:pt x="3723103" y="3104921"/>
                </a:lnTo>
                <a:lnTo>
                  <a:pt x="0" y="3104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661" t="0" r="-32851" b="-19433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82583" y="2749241"/>
            <a:ext cx="3583087" cy="3121984"/>
          </a:xfrm>
          <a:custGeom>
            <a:avLst/>
            <a:gdLst/>
            <a:ahLst/>
            <a:cxnLst/>
            <a:rect r="r" b="b" t="t" l="l"/>
            <a:pathLst>
              <a:path h="3121984" w="3583087">
                <a:moveTo>
                  <a:pt x="0" y="0"/>
                </a:moveTo>
                <a:lnTo>
                  <a:pt x="3583087" y="0"/>
                </a:lnTo>
                <a:lnTo>
                  <a:pt x="3583087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982" t="0" r="-47092" b="-21714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10903" y="2730191"/>
            <a:ext cx="3318882" cy="3141034"/>
          </a:xfrm>
          <a:custGeom>
            <a:avLst/>
            <a:gdLst/>
            <a:ahLst/>
            <a:cxnLst/>
            <a:rect r="r" b="b" t="t" l="l"/>
            <a:pathLst>
              <a:path h="3141034" w="3318882">
                <a:moveTo>
                  <a:pt x="0" y="0"/>
                </a:moveTo>
                <a:lnTo>
                  <a:pt x="3318882" y="0"/>
                </a:lnTo>
                <a:lnTo>
                  <a:pt x="3318882" y="3141034"/>
                </a:lnTo>
                <a:lnTo>
                  <a:pt x="0" y="3141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812" t="0" r="-48752" b="-20227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17044" y="1301441"/>
            <a:ext cx="848829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9"/>
              </a:lnSpc>
            </a:pPr>
            <a:r>
              <a:rPr lang="en-US" sz="7299">
                <a:solidFill>
                  <a:srgbClr val="49958B"/>
                </a:solidFill>
                <a:latin typeface="Archivo Narrow Bold"/>
              </a:rPr>
              <a:t>RISULTATI top 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7044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65670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14296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62922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11548" y="5071992"/>
            <a:ext cx="24594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Bold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7044" y="6955910"/>
            <a:ext cx="245940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565670" y="6946385"/>
            <a:ext cx="2459408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7914296" y="6965435"/>
            <a:ext cx="2459408" cy="28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611548" y="6955910"/>
            <a:ext cx="245940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2022653" y="6433223"/>
            <a:ext cx="1502948" cy="1121575"/>
          </a:xfrm>
          <a:custGeom>
            <a:avLst/>
            <a:gdLst/>
            <a:ahLst/>
            <a:cxnLst/>
            <a:rect r="r" b="b" t="t" l="l"/>
            <a:pathLst>
              <a:path h="1121575" w="1502948">
                <a:moveTo>
                  <a:pt x="0" y="0"/>
                </a:moveTo>
                <a:lnTo>
                  <a:pt x="1502948" y="0"/>
                </a:lnTo>
                <a:lnTo>
                  <a:pt x="1502948" y="1121575"/>
                </a:lnTo>
                <a:lnTo>
                  <a:pt x="0" y="1121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522130" y="6433223"/>
            <a:ext cx="1502948" cy="1121575"/>
          </a:xfrm>
          <a:custGeom>
            <a:avLst/>
            <a:gdLst/>
            <a:ahLst/>
            <a:cxnLst/>
            <a:rect r="r" b="b" t="t" l="l"/>
            <a:pathLst>
              <a:path h="1121575" w="1502948">
                <a:moveTo>
                  <a:pt x="0" y="0"/>
                </a:moveTo>
                <a:lnTo>
                  <a:pt x="1502948" y="0"/>
                </a:lnTo>
                <a:lnTo>
                  <a:pt x="1502948" y="1121575"/>
                </a:lnTo>
                <a:lnTo>
                  <a:pt x="0" y="1121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196792" y="6433223"/>
            <a:ext cx="1502948" cy="1121575"/>
          </a:xfrm>
          <a:custGeom>
            <a:avLst/>
            <a:gdLst/>
            <a:ahLst/>
            <a:cxnLst/>
            <a:rect r="r" b="b" t="t" l="l"/>
            <a:pathLst>
              <a:path h="1121575" w="1502948">
                <a:moveTo>
                  <a:pt x="0" y="0"/>
                </a:moveTo>
                <a:lnTo>
                  <a:pt x="1502948" y="0"/>
                </a:lnTo>
                <a:lnTo>
                  <a:pt x="1502948" y="1121575"/>
                </a:lnTo>
                <a:lnTo>
                  <a:pt x="0" y="1121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102765" y="6326631"/>
            <a:ext cx="1205138" cy="1228166"/>
          </a:xfrm>
          <a:custGeom>
            <a:avLst/>
            <a:gdLst/>
            <a:ahLst/>
            <a:cxnLst/>
            <a:rect r="r" b="b" t="t" l="l"/>
            <a:pathLst>
              <a:path h="1228166" w="1205138">
                <a:moveTo>
                  <a:pt x="0" y="0"/>
                </a:moveTo>
                <a:lnTo>
                  <a:pt x="1205138" y="0"/>
                </a:lnTo>
                <a:lnTo>
                  <a:pt x="1205138" y="1228167"/>
                </a:lnTo>
                <a:lnTo>
                  <a:pt x="0" y="122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346265" y="2775828"/>
            <a:ext cx="3493251" cy="3104921"/>
          </a:xfrm>
          <a:custGeom>
            <a:avLst/>
            <a:gdLst/>
            <a:ahLst/>
            <a:cxnLst/>
            <a:rect r="r" b="b" t="t" l="l"/>
            <a:pathLst>
              <a:path h="3104921" w="3493251">
                <a:moveTo>
                  <a:pt x="0" y="0"/>
                </a:moveTo>
                <a:lnTo>
                  <a:pt x="3493251" y="0"/>
                </a:lnTo>
                <a:lnTo>
                  <a:pt x="3493251" y="3104922"/>
                </a:lnTo>
                <a:lnTo>
                  <a:pt x="0" y="3104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746" t="0" r="-37843" b="-198249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298908" y="2749241"/>
            <a:ext cx="3698731" cy="3121984"/>
          </a:xfrm>
          <a:custGeom>
            <a:avLst/>
            <a:gdLst/>
            <a:ahLst/>
            <a:cxnLst/>
            <a:rect r="r" b="b" t="t" l="l"/>
            <a:pathLst>
              <a:path h="3121984" w="3698731">
                <a:moveTo>
                  <a:pt x="0" y="0"/>
                </a:moveTo>
                <a:lnTo>
                  <a:pt x="3698732" y="0"/>
                </a:lnTo>
                <a:lnTo>
                  <a:pt x="3698732" y="3121984"/>
                </a:lnTo>
                <a:lnTo>
                  <a:pt x="0" y="3121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21" t="0" r="-46624" b="-224124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6276595" y="6594157"/>
            <a:ext cx="962129" cy="717989"/>
          </a:xfrm>
          <a:custGeom>
            <a:avLst/>
            <a:gdLst/>
            <a:ahLst/>
            <a:cxnLst/>
            <a:rect r="r" b="b" t="t" l="l"/>
            <a:pathLst>
              <a:path h="717989" w="962129">
                <a:moveTo>
                  <a:pt x="0" y="0"/>
                </a:moveTo>
                <a:lnTo>
                  <a:pt x="962128" y="0"/>
                </a:lnTo>
                <a:lnTo>
                  <a:pt x="962128" y="717988"/>
                </a:lnTo>
                <a:lnTo>
                  <a:pt x="0" y="7179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519015" y="6526347"/>
            <a:ext cx="771064" cy="785798"/>
          </a:xfrm>
          <a:custGeom>
            <a:avLst/>
            <a:gdLst/>
            <a:ahLst/>
            <a:cxnLst/>
            <a:rect r="r" b="b" t="t" l="l"/>
            <a:pathLst>
              <a:path h="785798" w="771064">
                <a:moveTo>
                  <a:pt x="0" y="0"/>
                </a:moveTo>
                <a:lnTo>
                  <a:pt x="771064" y="0"/>
                </a:lnTo>
                <a:lnTo>
                  <a:pt x="771064" y="785798"/>
                </a:lnTo>
                <a:lnTo>
                  <a:pt x="0" y="785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04984" y="1869707"/>
            <a:ext cx="10952169" cy="10399029"/>
          </a:xfrm>
          <a:custGeom>
            <a:avLst/>
            <a:gdLst/>
            <a:ahLst/>
            <a:cxnLst/>
            <a:rect r="r" b="b" t="t" l="l"/>
            <a:pathLst>
              <a:path h="10399029" w="10952169">
                <a:moveTo>
                  <a:pt x="0" y="0"/>
                </a:moveTo>
                <a:lnTo>
                  <a:pt x="10952169" y="0"/>
                </a:lnTo>
                <a:lnTo>
                  <a:pt x="10952169" y="10399029"/>
                </a:lnTo>
                <a:lnTo>
                  <a:pt x="0" y="1039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345236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61"/>
              </a:lnSpc>
            </a:pPr>
            <a:r>
              <a:rPr lang="en-US" sz="10551">
                <a:solidFill>
                  <a:srgbClr val="49958B"/>
                </a:solidFill>
                <a:latin typeface="Archivo Narrow Bold"/>
              </a:rPr>
              <a:t>Implementazioni future?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2077" y="3305175"/>
            <a:ext cx="9882093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Utilizzae AHP per comprendere quali condizione influenzano maggiormente un risultato.</a:t>
            </a:r>
          </a:p>
          <a:p>
            <a:pPr>
              <a:lnSpc>
                <a:spcPts val="3919"/>
              </a:lnSpc>
            </a:pPr>
          </a:p>
          <a:p>
            <a:pPr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</a:rPr>
              <a:t>Implementare un ramo di feedback, tale per confrontare il risultato pronosticato con l'esito effettivo e che modifichi di conseguenza le regole per risultati simili.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1607">
            <a:off x="4814638" y="837753"/>
            <a:ext cx="8658724" cy="8611495"/>
          </a:xfrm>
          <a:custGeom>
            <a:avLst/>
            <a:gdLst/>
            <a:ahLst/>
            <a:cxnLst/>
            <a:rect r="r" b="b" t="t" l="l"/>
            <a:pathLst>
              <a:path h="8611495" w="8658724">
                <a:moveTo>
                  <a:pt x="0" y="0"/>
                </a:moveTo>
                <a:lnTo>
                  <a:pt x="8658724" y="0"/>
                </a:lnTo>
                <a:lnTo>
                  <a:pt x="8658724" y="8611494"/>
                </a:lnTo>
                <a:lnTo>
                  <a:pt x="0" y="8611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1314" y="4119562"/>
            <a:ext cx="15525372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79"/>
              </a:lnSpc>
            </a:pPr>
            <a:r>
              <a:rPr lang="en-US" sz="13483">
                <a:solidFill>
                  <a:srgbClr val="FFFFFF"/>
                </a:solidFill>
                <a:latin typeface="Archivo Narrow Bold"/>
              </a:rPr>
              <a:t>Grazie per l'attenzione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8979" y="2379662"/>
            <a:ext cx="17330041" cy="541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4"/>
              </a:lnSpc>
            </a:pPr>
            <a:r>
              <a:rPr lang="en-US" sz="5124">
                <a:solidFill>
                  <a:srgbClr val="FFFFFF"/>
                </a:solidFill>
                <a:latin typeface="Archivo Narrow"/>
              </a:rPr>
              <a:t>Secondo la logica tradizionale (aristotelica o crisp) un concetto è vero oppure è falso e secondo l’insiemistica tradizionale un oggetto può appartenere o meno ad un dato insieme.</a:t>
            </a:r>
          </a:p>
          <a:p>
            <a:pPr algn="ctr">
              <a:lnSpc>
                <a:spcPts val="7174"/>
              </a:lnSpc>
            </a:pPr>
          </a:p>
          <a:p>
            <a:pPr algn="ctr">
              <a:lnSpc>
                <a:spcPts val="7174"/>
              </a:lnSpc>
            </a:pPr>
            <a:r>
              <a:rPr lang="en-US" sz="5124">
                <a:solidFill>
                  <a:srgbClr val="FFFFFF"/>
                </a:solidFill>
                <a:latin typeface="Archivo Narrow"/>
              </a:rPr>
              <a:t>La logica/insiemistica fuzzy estende i concetti tradizionali introducendo un grado di verità ed un grado di appartenenza ad un insieme.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55556" y="1674755"/>
            <a:ext cx="8103744" cy="6937491"/>
          </a:xfrm>
          <a:custGeom>
            <a:avLst/>
            <a:gdLst/>
            <a:ahLst/>
            <a:cxnLst/>
            <a:rect r="r" b="b" t="t" l="l"/>
            <a:pathLst>
              <a:path h="6937491" w="8103744">
                <a:moveTo>
                  <a:pt x="0" y="0"/>
                </a:moveTo>
                <a:lnTo>
                  <a:pt x="8103744" y="0"/>
                </a:lnTo>
                <a:lnTo>
                  <a:pt x="8103744" y="6937490"/>
                </a:lnTo>
                <a:lnTo>
                  <a:pt x="0" y="693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309" y="2309474"/>
            <a:ext cx="7510991" cy="5668053"/>
            <a:chOff x="0" y="0"/>
            <a:chExt cx="10014655" cy="75574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114"/>
              <a:ext cx="10014655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>
                  <a:solidFill>
                    <a:srgbClr val="49958B"/>
                  </a:solidFill>
                  <a:latin typeface="Archivo Narrow Bold"/>
                </a:rPr>
                <a:t>MATLAB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06312"/>
              <a:ext cx="10014655" cy="816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9"/>
                </a:lnSpc>
              </a:pPr>
              <a:r>
                <a:rPr lang="en-US" sz="3649">
                  <a:solidFill>
                    <a:srgbClr val="FF7C64"/>
                  </a:solidFill>
                  <a:latin typeface="Open Sauce Bold"/>
                </a:rPr>
                <a:t>FUZZY TOOLBOX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27552"/>
              <a:ext cx="10014655" cy="3943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5"/>
                </a:lnSpc>
              </a:pPr>
              <a:r>
                <a:rPr lang="en-US" sz="2250">
                  <a:solidFill>
                    <a:srgbClr val="FFFFFF"/>
                  </a:solidFill>
                  <a:latin typeface="Open Sauce Light"/>
                </a:rPr>
                <a:t>MATLAB mette a disposizione il fuzzy logic designer per implementare sistemi che seguano la logica fuzzy, permettendo di:</a:t>
              </a:r>
            </a:p>
            <a:p>
              <a:pPr marL="485775" indent="-242888" lvl="1">
                <a:lnSpc>
                  <a:spcPts val="3375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Open Sauce Light"/>
                </a:rPr>
                <a:t>Determinare gli INPUT;</a:t>
              </a:r>
            </a:p>
            <a:p>
              <a:pPr marL="485775" indent="-242888" lvl="1">
                <a:lnSpc>
                  <a:spcPts val="3375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Open Sauce Light"/>
                </a:rPr>
                <a:t>Formulare le RULES;</a:t>
              </a:r>
            </a:p>
            <a:p>
              <a:pPr marL="485775" indent="-242888" lvl="1">
                <a:lnSpc>
                  <a:spcPts val="3375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Open Sauce Light"/>
                </a:rPr>
                <a:t>Stabilire gli OUTPUT associati a INPUT e RULES.</a:t>
              </a:r>
            </a:p>
            <a:p>
              <a:pPr>
                <a:lnSpc>
                  <a:spcPts val="337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2663" y="354171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014903" y="4733658"/>
            <a:ext cx="9244397" cy="4547163"/>
          </a:xfrm>
          <a:custGeom>
            <a:avLst/>
            <a:gdLst/>
            <a:ahLst/>
            <a:cxnLst/>
            <a:rect r="r" b="b" t="t" l="l"/>
            <a:pathLst>
              <a:path h="4547163" w="9244397">
                <a:moveTo>
                  <a:pt x="0" y="0"/>
                </a:moveTo>
                <a:lnTo>
                  <a:pt x="9244397" y="0"/>
                </a:lnTo>
                <a:lnTo>
                  <a:pt x="9244397" y="4547163"/>
                </a:lnTo>
                <a:lnTo>
                  <a:pt x="0" y="454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2663" y="1028700"/>
            <a:ext cx="14185145" cy="2493960"/>
            <a:chOff x="0" y="0"/>
            <a:chExt cx="18913527" cy="33252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06"/>
              <a:ext cx="18913527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FF7C64"/>
                  </a:solidFill>
                  <a:latin typeface="Open Sauce Bold"/>
                </a:rPr>
                <a:t>OBIETTIVO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50902"/>
              <a:ext cx="18913527" cy="187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Il sistema in questione ha come obbiettivo quello di pronosticare l’esito di una gara di MotoGP fissati degli input ‘noti’ e delle regole dettate dall’esperienza di un esperto.</a:t>
              </a:r>
            </a:p>
            <a:p>
              <a:pPr>
                <a:lnSpc>
                  <a:spcPts val="38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2663" y="4030473"/>
            <a:ext cx="6967335" cy="4922835"/>
            <a:chOff x="0" y="0"/>
            <a:chExt cx="9289780" cy="656378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06"/>
              <a:ext cx="9289780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499">
                  <a:solidFill>
                    <a:srgbClr val="FF7C64"/>
                  </a:solidFill>
                  <a:latin typeface="Open Sauce Bold"/>
                </a:rPr>
                <a:t>Output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50902"/>
              <a:ext cx="9289780" cy="5114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Variabile di OUTPUT che si divide in 5 Memberships function che descrivono le posizioni di arrivo dei 22 piloti in pista:</a:t>
              </a:r>
            </a:p>
            <a:p>
              <a:pPr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 Bold"/>
                </a:rPr>
                <a:t>podio</a:t>
              </a: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: prime 3 posizioni;</a:t>
              </a:r>
            </a:p>
            <a:p>
              <a:pPr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 Bold"/>
                </a:rPr>
                <a:t>top5</a:t>
              </a: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: prime 5 posizioni;</a:t>
              </a:r>
            </a:p>
            <a:p>
              <a:pPr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 Bold"/>
                </a:rPr>
                <a:t>top10</a:t>
              </a: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: prime 10 posizioni;</a:t>
              </a:r>
            </a:p>
            <a:p>
              <a:pPr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 Bold"/>
                </a:rPr>
                <a:t>over10</a:t>
              </a: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: dalla 10 alle 20;</a:t>
              </a:r>
            </a:p>
            <a:p>
              <a:pPr marL="518160" indent="-259080" lvl="1">
                <a:lnSpc>
                  <a:spcPts val="384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Open Sauce Light Bold"/>
                </a:rPr>
                <a:t>ultime</a:t>
              </a:r>
              <a:r>
                <a:rPr lang="en-US" sz="2400">
                  <a:solidFill>
                    <a:srgbClr val="FFFFFF"/>
                  </a:solidFill>
                  <a:latin typeface="Open Sauce Light"/>
                </a:rPr>
                <a:t>: ultime 2 posizioni.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3492083"/>
            <a:ext cx="7467600" cy="3678672"/>
          </a:xfrm>
          <a:custGeom>
            <a:avLst/>
            <a:gdLst/>
            <a:ahLst/>
            <a:cxnLst/>
            <a:rect r="r" b="b" t="t" l="l"/>
            <a:pathLst>
              <a:path h="3678672" w="7467600">
                <a:moveTo>
                  <a:pt x="0" y="0"/>
                </a:moveTo>
                <a:lnTo>
                  <a:pt x="7467600" y="0"/>
                </a:lnTo>
                <a:lnTo>
                  <a:pt x="7467600" y="3678673"/>
                </a:lnTo>
                <a:lnTo>
                  <a:pt x="0" y="367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8" t="0" r="-132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93759" y="3492083"/>
            <a:ext cx="7465541" cy="3678672"/>
          </a:xfrm>
          <a:custGeom>
            <a:avLst/>
            <a:gdLst/>
            <a:ahLst/>
            <a:cxnLst/>
            <a:rect r="r" b="b" t="t" l="l"/>
            <a:pathLst>
              <a:path h="3678672" w="7465541">
                <a:moveTo>
                  <a:pt x="0" y="0"/>
                </a:moveTo>
                <a:lnTo>
                  <a:pt x="7465541" y="0"/>
                </a:lnTo>
                <a:lnTo>
                  <a:pt x="7465541" y="3678673"/>
                </a:lnTo>
                <a:lnTo>
                  <a:pt x="0" y="367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8225" y="2217245"/>
            <a:ext cx="7111023" cy="1951493"/>
            <a:chOff x="0" y="0"/>
            <a:chExt cx="9481364" cy="260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7C64"/>
                  </a:solidFill>
                  <a:latin typeface="Archivo Narrow Bold"/>
                </a:rPr>
                <a:t>CLASSIFICA PILOTI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60407"/>
              <a:ext cx="9481364" cy="51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91700" y="2217245"/>
            <a:ext cx="7111023" cy="2152577"/>
            <a:chOff x="0" y="0"/>
            <a:chExt cx="9481364" cy="28701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49958B"/>
                  </a:solidFill>
                  <a:latin typeface="Archivo Narrow Bold"/>
                </a:rPr>
                <a:t>  CLASSIFICA MARCHE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41357"/>
              <a:ext cx="94813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31669"/>
            <a:ext cx="7410450" cy="3673921"/>
          </a:xfrm>
          <a:custGeom>
            <a:avLst/>
            <a:gdLst/>
            <a:ahLst/>
            <a:cxnLst/>
            <a:rect r="r" b="b" t="t" l="l"/>
            <a:pathLst>
              <a:path h="3673921" w="7410450">
                <a:moveTo>
                  <a:pt x="0" y="0"/>
                </a:moveTo>
                <a:lnTo>
                  <a:pt x="7410450" y="0"/>
                </a:lnTo>
                <a:lnTo>
                  <a:pt x="7410450" y="3673921"/>
                </a:lnTo>
                <a:lnTo>
                  <a:pt x="0" y="367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3" t="0" r="-18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3650" y="3531669"/>
            <a:ext cx="7405650" cy="3673921"/>
          </a:xfrm>
          <a:custGeom>
            <a:avLst/>
            <a:gdLst/>
            <a:ahLst/>
            <a:cxnLst/>
            <a:rect r="r" b="b" t="t" l="l"/>
            <a:pathLst>
              <a:path h="3673921" w="7405650">
                <a:moveTo>
                  <a:pt x="0" y="0"/>
                </a:moveTo>
                <a:lnTo>
                  <a:pt x="7405650" y="0"/>
                </a:lnTo>
                <a:lnTo>
                  <a:pt x="7405650" y="3673921"/>
                </a:lnTo>
                <a:lnTo>
                  <a:pt x="0" y="367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5" t="0" r="-150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8225" y="2217245"/>
            <a:ext cx="7111023" cy="1951493"/>
            <a:chOff x="0" y="0"/>
            <a:chExt cx="9481364" cy="260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7C64"/>
                  </a:solidFill>
                  <a:latin typeface="Archivo Narrow Bold"/>
                </a:rPr>
                <a:t>VITTORIE STAGIONALI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60407"/>
              <a:ext cx="9481364" cy="51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53650" y="2217245"/>
            <a:ext cx="7111023" cy="2152577"/>
            <a:chOff x="0" y="0"/>
            <a:chExt cx="9481364" cy="28701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49958B"/>
                  </a:solidFill>
                  <a:latin typeface="Archivo Narrow Bold"/>
                </a:rPr>
                <a:t>PODI STAGIONALI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41357"/>
              <a:ext cx="94813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3613833" y="5138738"/>
            <a:ext cx="1106985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68913"/>
            <a:ext cx="7381388" cy="3620669"/>
          </a:xfrm>
          <a:custGeom>
            <a:avLst/>
            <a:gdLst/>
            <a:ahLst/>
            <a:cxnLst/>
            <a:rect r="r" b="b" t="t" l="l"/>
            <a:pathLst>
              <a:path h="3620669" w="7381388">
                <a:moveTo>
                  <a:pt x="0" y="0"/>
                </a:moveTo>
                <a:lnTo>
                  <a:pt x="7381388" y="0"/>
                </a:lnTo>
                <a:lnTo>
                  <a:pt x="7381388" y="3620669"/>
                </a:lnTo>
                <a:lnTo>
                  <a:pt x="0" y="3620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" t="0" r="-5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6950" y="3468913"/>
            <a:ext cx="7372350" cy="3620669"/>
          </a:xfrm>
          <a:custGeom>
            <a:avLst/>
            <a:gdLst/>
            <a:ahLst/>
            <a:cxnLst/>
            <a:rect r="r" b="b" t="t" l="l"/>
            <a:pathLst>
              <a:path h="3620669" w="7372350">
                <a:moveTo>
                  <a:pt x="0" y="0"/>
                </a:moveTo>
                <a:lnTo>
                  <a:pt x="7372350" y="0"/>
                </a:lnTo>
                <a:lnTo>
                  <a:pt x="7372350" y="3620669"/>
                </a:lnTo>
                <a:lnTo>
                  <a:pt x="0" y="3620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8225" y="2217245"/>
            <a:ext cx="7111023" cy="1951493"/>
            <a:chOff x="0" y="0"/>
            <a:chExt cx="9481364" cy="260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7C64"/>
                  </a:solidFill>
                  <a:latin typeface="Archivo Narrow Bold"/>
                </a:rPr>
                <a:t>STATO DI FORMA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60407"/>
              <a:ext cx="9481364" cy="51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6950" y="2217245"/>
            <a:ext cx="7111023" cy="2152577"/>
            <a:chOff x="0" y="0"/>
            <a:chExt cx="9481364" cy="28701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4813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49958B"/>
                  </a:solidFill>
                  <a:latin typeface="Archivo Narrow Bold"/>
                </a:rPr>
                <a:t>SALUTE PILOTA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41357"/>
              <a:ext cx="94813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7019" y="2004285"/>
            <a:ext cx="14705132" cy="2985917"/>
          </a:xfrm>
          <a:custGeom>
            <a:avLst/>
            <a:gdLst/>
            <a:ahLst/>
            <a:cxnLst/>
            <a:rect r="r" b="b" t="t" l="l"/>
            <a:pathLst>
              <a:path h="2985917" w="14705132">
                <a:moveTo>
                  <a:pt x="0" y="0"/>
                </a:moveTo>
                <a:lnTo>
                  <a:pt x="14705133" y="0"/>
                </a:lnTo>
                <a:lnTo>
                  <a:pt x="14705133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7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7019" y="4791879"/>
            <a:ext cx="14705132" cy="2744561"/>
          </a:xfrm>
          <a:custGeom>
            <a:avLst/>
            <a:gdLst/>
            <a:ahLst/>
            <a:cxnLst/>
            <a:rect r="r" b="b" t="t" l="l"/>
            <a:pathLst>
              <a:path h="2744561" w="14705132">
                <a:moveTo>
                  <a:pt x="0" y="0"/>
                </a:moveTo>
                <a:lnTo>
                  <a:pt x="14705133" y="0"/>
                </a:lnTo>
                <a:lnTo>
                  <a:pt x="14705133" y="2744561"/>
                </a:lnTo>
                <a:lnTo>
                  <a:pt x="0" y="2744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" t="0" r="-1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7019" y="7498340"/>
            <a:ext cx="14705132" cy="699093"/>
          </a:xfrm>
          <a:custGeom>
            <a:avLst/>
            <a:gdLst/>
            <a:ahLst/>
            <a:cxnLst/>
            <a:rect r="r" b="b" t="t" l="l"/>
            <a:pathLst>
              <a:path h="699093" w="14705132">
                <a:moveTo>
                  <a:pt x="0" y="0"/>
                </a:moveTo>
                <a:lnTo>
                  <a:pt x="14705133" y="0"/>
                </a:lnTo>
                <a:lnTo>
                  <a:pt x="14705133" y="699094"/>
                </a:lnTo>
                <a:lnTo>
                  <a:pt x="0" y="699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B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9126" y="3403498"/>
            <a:ext cx="10469747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5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96962"/>
            <a:ext cx="16230600" cy="795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49958B"/>
                </a:solidFill>
                <a:latin typeface="Archivo Narrow Bold"/>
              </a:rPr>
              <a:t>IMPORTANTE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o Narrow"/>
              </a:rPr>
              <a:t> Basarsi sullo stato di forma del pilota che dipende da 3 fattori principali:</a:t>
            </a:r>
          </a:p>
          <a:p>
            <a:pPr algn="ctr">
              <a:lnSpc>
                <a:spcPts val="5599"/>
              </a:lnSpc>
            </a:pPr>
          </a:p>
          <a:p>
            <a:pPr marL="1106487" indent="-553243" lvl="1">
              <a:lnSpc>
                <a:spcPts val="6508"/>
              </a:lnSpc>
              <a:buFont typeface="Arial"/>
              <a:buChar char="•"/>
            </a:pPr>
            <a:r>
              <a:rPr lang="en-US" sz="5124">
                <a:solidFill>
                  <a:srgbClr val="FFFFFF"/>
                </a:solidFill>
                <a:latin typeface="Archivo Narrow"/>
              </a:rPr>
              <a:t>l'andamento nelle ultime gare;</a:t>
            </a:r>
          </a:p>
          <a:p>
            <a:pPr marL="1106487" indent="-553243" lvl="1">
              <a:lnSpc>
                <a:spcPts val="6508"/>
              </a:lnSpc>
              <a:buFont typeface="Arial"/>
              <a:buChar char="•"/>
            </a:pPr>
            <a:r>
              <a:rPr lang="en-US" sz="5124">
                <a:solidFill>
                  <a:srgbClr val="FFFFFF"/>
                </a:solidFill>
                <a:latin typeface="Archivo Narrow"/>
              </a:rPr>
              <a:t>l'andamento nel GranPrix in corso;</a:t>
            </a:r>
          </a:p>
          <a:p>
            <a:pPr marL="1106487" indent="-553243" lvl="1">
              <a:lnSpc>
                <a:spcPts val="6508"/>
              </a:lnSpc>
              <a:buFont typeface="Arial"/>
              <a:buChar char="•"/>
            </a:pPr>
            <a:r>
              <a:rPr lang="en-US" sz="5124">
                <a:solidFill>
                  <a:srgbClr val="FFFFFF"/>
                </a:solidFill>
                <a:latin typeface="Archivo Narrow"/>
              </a:rPr>
              <a:t>il posizionamento durante le qualifiche;</a:t>
            </a:r>
          </a:p>
          <a:p>
            <a:pPr>
              <a:lnSpc>
                <a:spcPts val="7174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rchivo Narrow"/>
              </a:rPr>
              <a:t>Ogni GranPrix vede i valori in campo variare secondo questi fattori, è importante nell'analisi dell'input di 'stato di forma' considerare questi aspetti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961607">
            <a:off x="-4799577" y="7045791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61607">
            <a:off x="13657874" y="-4959564"/>
            <a:ext cx="7202852" cy="7163563"/>
          </a:xfrm>
          <a:custGeom>
            <a:avLst/>
            <a:gdLst/>
            <a:ahLst/>
            <a:cxnLst/>
            <a:rect r="r" b="b" t="t" l="l"/>
            <a:pathLst>
              <a:path h="7163563" w="7202852">
                <a:moveTo>
                  <a:pt x="0" y="0"/>
                </a:moveTo>
                <a:lnTo>
                  <a:pt x="7202852" y="0"/>
                </a:lnTo>
                <a:lnTo>
                  <a:pt x="7202852" y="7163563"/>
                </a:lnTo>
                <a:lnTo>
                  <a:pt x="0" y="716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DAFmpFPcmws</dc:identifier>
  <dcterms:modified xsi:type="dcterms:W3CDTF">2011-08-01T06:04:30Z</dcterms:modified>
  <cp:revision>1</cp:revision>
  <dc:title>Modellistica e Controllo di Reti e Sistemi a Eventi</dc:title>
</cp:coreProperties>
</file>